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Robo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 roundtripDataSignature="AMtx7mgxFUiF1sQzGxGR9Kxu5wG9AMjm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11" Type="http://schemas.openxmlformats.org/officeDocument/2006/relationships/slide" Target="slides/slide7.xml"/><Relationship Id="rId22" Type="http://schemas.openxmlformats.org/officeDocument/2006/relationships/font" Target="fonts/Roboto-italic.fntdata"/><Relationship Id="rId10" Type="http://schemas.openxmlformats.org/officeDocument/2006/relationships/slide" Target="slides/slide6.xml"/><Relationship Id="rId21" Type="http://schemas.openxmlformats.org/officeDocument/2006/relationships/font" Target="fonts/Roboto-bold.fntdata"/><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7dd94b58f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dit filmpje wordt uitgelegd wat Unesco is. </a:t>
            </a:r>
            <a:r>
              <a:rPr lang="en-US">
                <a:solidFill>
                  <a:schemeClr val="dk1"/>
                </a:solidFill>
              </a:rPr>
              <a:t>Klik op de camera om de video van schooltvbeeldbank te bekijken. Kijken tot 9.35 min. </a:t>
            </a:r>
            <a:endParaRPr>
              <a:solidFill>
                <a:schemeClr val="dk1"/>
              </a:solidFill>
            </a:endParaRPr>
          </a:p>
          <a:p>
            <a:pPr indent="0" lvl="0" marL="0" rtl="0" algn="l">
              <a:spcBef>
                <a:spcPts val="0"/>
              </a:spcBef>
              <a:spcAft>
                <a:spcPts val="0"/>
              </a:spcAft>
              <a:buNone/>
            </a:pPr>
            <a:r>
              <a:t/>
            </a:r>
            <a:endParaRPr/>
          </a:p>
        </p:txBody>
      </p:sp>
      <p:sp>
        <p:nvSpPr>
          <p:cNvPr id="145" name="Google Shape;145;g27dd94b58ff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7dd94b58f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374151"/>
                </a:solidFill>
                <a:highlight>
                  <a:srgbClr val="F7F7F8"/>
                </a:highlight>
                <a:latin typeface="Roboto"/>
                <a:ea typeface="Roboto"/>
                <a:cs typeface="Roboto"/>
                <a:sym typeface="Roboto"/>
              </a:rPr>
              <a:t>Welke eisen heeft UNESCO? </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rPr lang="en-US" sz="1200">
                <a:solidFill>
                  <a:srgbClr val="374151"/>
                </a:solidFill>
                <a:highlight>
                  <a:srgbClr val="F7F7F8"/>
                </a:highlight>
                <a:latin typeface="Roboto"/>
                <a:ea typeface="Roboto"/>
                <a:cs typeface="Roboto"/>
                <a:sym typeface="Roboto"/>
              </a:rPr>
              <a:t>Om op de UNESCO-erfgoedlijst te komen, moet iets heel bijzonder zijn. Hier zijn enkele dingen waar UNESCO naar kijkt:</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rPr lang="en-US" sz="1200">
                <a:solidFill>
                  <a:srgbClr val="374151"/>
                </a:solidFill>
                <a:highlight>
                  <a:srgbClr val="F7F7F8"/>
                </a:highlight>
                <a:latin typeface="Roboto"/>
                <a:ea typeface="Roboto"/>
                <a:cs typeface="Roboto"/>
                <a:sym typeface="Roboto"/>
              </a:rPr>
              <a:t>Geschiedenis: Het moet een verhaal vertellen over hoe mensen vroeger leefden, werkten of dachten.</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rPr lang="en-US" sz="1200">
                <a:solidFill>
                  <a:srgbClr val="374151"/>
                </a:solidFill>
                <a:highlight>
                  <a:srgbClr val="F7F7F8"/>
                </a:highlight>
                <a:latin typeface="Roboto"/>
                <a:ea typeface="Roboto"/>
                <a:cs typeface="Roboto"/>
                <a:sym typeface="Roboto"/>
              </a:rPr>
              <a:t>Uniek zijn: Het moet anders zijn dan andere dingen in de wereld, iets dat je nergens anders kunt vinden.</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rPr lang="en-US" sz="1200">
                <a:solidFill>
                  <a:srgbClr val="374151"/>
                </a:solidFill>
                <a:highlight>
                  <a:srgbClr val="F7F7F8"/>
                </a:highlight>
                <a:latin typeface="Roboto"/>
                <a:ea typeface="Roboto"/>
                <a:cs typeface="Roboto"/>
                <a:sym typeface="Roboto"/>
              </a:rPr>
              <a:t>Mooi en speciaal: Het moet er heel goed uitzien en een speciaal gevoel geven als je het ziet.</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rPr lang="en-US" sz="1200">
                <a:solidFill>
                  <a:srgbClr val="374151"/>
                </a:solidFill>
                <a:highlight>
                  <a:srgbClr val="F7F7F8"/>
                </a:highlight>
                <a:latin typeface="Roboto"/>
                <a:ea typeface="Roboto"/>
                <a:cs typeface="Roboto"/>
                <a:sym typeface="Roboto"/>
              </a:rPr>
              <a:t>Bescherming nodig hebben: Als iets in gevaar is en hulp nodig heeft om te blijven bestaan, vindt UNESCO het belangrijk om te helpen.</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rPr lang="en-US" sz="1200">
                <a:solidFill>
                  <a:srgbClr val="374151"/>
                </a:solidFill>
                <a:highlight>
                  <a:srgbClr val="F7F7F8"/>
                </a:highlight>
                <a:latin typeface="Roboto"/>
                <a:ea typeface="Roboto"/>
                <a:cs typeface="Roboto"/>
                <a:sym typeface="Roboto"/>
              </a:rPr>
              <a:t>Iedereen moet ervan leren: Het moet iets zijn waar mensen veel van kunnen leren, zoals over geschiedenis, cultuur of natuur.</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t/>
            </a:r>
            <a:endParaRPr sz="1200">
              <a:solidFill>
                <a:srgbClr val="374151"/>
              </a:solidFill>
              <a:highlight>
                <a:srgbClr val="F7F7F8"/>
              </a:highlight>
              <a:latin typeface="Roboto"/>
              <a:ea typeface="Roboto"/>
              <a:cs typeface="Roboto"/>
              <a:sym typeface="Roboto"/>
            </a:endParaRPr>
          </a:p>
          <a:p>
            <a:pPr indent="0" lvl="0" marL="0" rtl="0" algn="l">
              <a:spcBef>
                <a:spcPts val="0"/>
              </a:spcBef>
              <a:spcAft>
                <a:spcPts val="0"/>
              </a:spcAft>
              <a:buNone/>
            </a:pPr>
            <a:r>
              <a:t/>
            </a:r>
            <a:endParaRPr sz="1200">
              <a:solidFill>
                <a:srgbClr val="374151"/>
              </a:solidFill>
              <a:highlight>
                <a:srgbClr val="F7F7F8"/>
              </a:highlight>
              <a:latin typeface="Roboto"/>
              <a:ea typeface="Roboto"/>
              <a:cs typeface="Roboto"/>
              <a:sym typeface="Roboto"/>
            </a:endParaRPr>
          </a:p>
        </p:txBody>
      </p:sp>
      <p:sp>
        <p:nvSpPr>
          <p:cNvPr id="153" name="Google Shape;153;g27dd94b58ff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dd94b58f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Welke woorden horen er allemaal bij het thema erfgoed. Je kunt de woorden gebruiken uit de handleiding (in het bronnenblad vind je de uitleg van de woorden), maar wie weet hebben de leerlingen ook aanvullingen. </a:t>
            </a:r>
            <a:endParaRPr>
              <a:solidFill>
                <a:schemeClr val="dk1"/>
              </a:solidFill>
            </a:endParaRPr>
          </a:p>
          <a:p>
            <a:pPr indent="0" lvl="0" marL="0" rtl="0" algn="l">
              <a:spcBef>
                <a:spcPts val="0"/>
              </a:spcBef>
              <a:spcAft>
                <a:spcPts val="0"/>
              </a:spcAft>
              <a:buNone/>
            </a:pPr>
            <a:r>
              <a:t/>
            </a:r>
            <a:endParaRPr/>
          </a:p>
        </p:txBody>
      </p:sp>
      <p:sp>
        <p:nvSpPr>
          <p:cNvPr id="161" name="Google Shape;161;g27dd94b58ff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7dd94b58f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Klik op het website logo om naar de wereldkaart van Unesco te gaan. </a:t>
            </a:r>
            <a:endParaRPr>
              <a:solidFill>
                <a:schemeClr val="dk1"/>
              </a:solidFill>
            </a:endParaRPr>
          </a:p>
          <a:p>
            <a:pPr indent="0" lvl="0" marL="0" rtl="0" algn="l">
              <a:spcBef>
                <a:spcPts val="0"/>
              </a:spcBef>
              <a:spcAft>
                <a:spcPts val="0"/>
              </a:spcAft>
              <a:buNone/>
            </a:pPr>
            <a:r>
              <a:t/>
            </a:r>
            <a:endParaRPr/>
          </a:p>
        </p:txBody>
      </p:sp>
      <p:sp>
        <p:nvSpPr>
          <p:cNvPr id="168" name="Google Shape;168;g27dd94b58ff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7dd94b58f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De opdracht staat voor de leerlingen op het stappenplan. Ze zien hier ook welke materialen ze moeten gebruiken. </a:t>
            </a:r>
            <a:endParaRPr/>
          </a:p>
        </p:txBody>
      </p:sp>
      <p:sp>
        <p:nvSpPr>
          <p:cNvPr id="177" name="Google Shape;177;g27dd94b58ff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dd94b58f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Dit is een voorbeeld hoe je jezelf erg anders kunt ‘toveren’. Leerlingen gebruiken het Greenscreen doink stappenplan om iedere scène te filmen en op te slaan. </a:t>
            </a:r>
            <a:endParaRPr>
              <a:solidFill>
                <a:schemeClr val="dk1"/>
              </a:solidFill>
            </a:endParaRPr>
          </a:p>
          <a:p>
            <a:pPr indent="0" lvl="0" marL="0" rtl="0" algn="l">
              <a:spcBef>
                <a:spcPts val="0"/>
              </a:spcBef>
              <a:spcAft>
                <a:spcPts val="0"/>
              </a:spcAft>
              <a:buNone/>
            </a:pPr>
            <a:r>
              <a:t/>
            </a:r>
            <a:endParaRPr/>
          </a:p>
        </p:txBody>
      </p:sp>
      <p:sp>
        <p:nvSpPr>
          <p:cNvPr id="185" name="Google Shape;185;g27dd94b58ff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Vraag aan de leerlingen welke gebouwen ze herkennen. Waar liggen deze gebouwen? En wat hebben ze met elkaar gemeen?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Piramides van Giseh- Vrijheidsbeeld- Taj Mahal- Chinese muur- Venetië - Machu Pichu</a:t>
            </a:r>
            <a:endParaRPr>
              <a:solidFill>
                <a:schemeClr val="dk1"/>
              </a:solidFill>
            </a:endParaRPr>
          </a:p>
          <a:p>
            <a:pPr indent="0" lvl="0" marL="0" rtl="0" algn="l">
              <a:spcBef>
                <a:spcPts val="0"/>
              </a:spcBef>
              <a:spcAft>
                <a:spcPts val="0"/>
              </a:spcAft>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Taj Mahal in India</a:t>
            </a:r>
            <a:endParaRPr/>
          </a:p>
        </p:txBody>
      </p:sp>
      <p:sp>
        <p:nvSpPr>
          <p:cNvPr id="109" name="Google Shape;10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De Chinese muur</a:t>
            </a:r>
            <a:endParaRPr/>
          </a:p>
        </p:txBody>
      </p:sp>
      <p:sp>
        <p:nvSpPr>
          <p:cNvPr id="115" name="Google Shape;1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Toren van Pisa in Italië</a:t>
            </a:r>
            <a:endParaRPr/>
          </a:p>
        </p:txBody>
      </p:sp>
      <p:sp>
        <p:nvSpPr>
          <p:cNvPr id="121" name="Google Shape;1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7dd94b58f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Piramides van Giseh in Egypte</a:t>
            </a:r>
            <a:endParaRPr>
              <a:solidFill>
                <a:schemeClr val="dk1"/>
              </a:solidFill>
            </a:endParaRPr>
          </a:p>
          <a:p>
            <a:pPr indent="0" lvl="0" marL="0" rtl="0" algn="l">
              <a:spcBef>
                <a:spcPts val="0"/>
              </a:spcBef>
              <a:spcAft>
                <a:spcPts val="0"/>
              </a:spcAft>
              <a:buNone/>
            </a:pPr>
            <a:r>
              <a:t/>
            </a:r>
            <a:endParaRPr/>
          </a:p>
        </p:txBody>
      </p:sp>
      <p:sp>
        <p:nvSpPr>
          <p:cNvPr id="127" name="Google Shape;127;g27dd94b58ff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7dd94b58f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Venetië in Italië</a:t>
            </a:r>
            <a:endParaRPr>
              <a:solidFill>
                <a:schemeClr val="dk1"/>
              </a:solidFill>
            </a:endParaRPr>
          </a:p>
          <a:p>
            <a:pPr indent="0" lvl="0" marL="0" rtl="0" algn="l">
              <a:spcBef>
                <a:spcPts val="0"/>
              </a:spcBef>
              <a:spcAft>
                <a:spcPts val="0"/>
              </a:spcAft>
              <a:buNone/>
            </a:pPr>
            <a:r>
              <a:t/>
            </a:r>
            <a:endParaRPr/>
          </a:p>
        </p:txBody>
      </p:sp>
      <p:sp>
        <p:nvSpPr>
          <p:cNvPr id="133" name="Google Shape;133;g27dd94b58ff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7dd94b58f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Het vrijheidsbeeld in New York</a:t>
            </a:r>
            <a:endParaRPr/>
          </a:p>
        </p:txBody>
      </p:sp>
      <p:sp>
        <p:nvSpPr>
          <p:cNvPr id="139" name="Google Shape;139;g27dd94b58ff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6"/>
          <p:cNvSpPr/>
          <p:nvPr>
            <p:ph idx="2" type="pic"/>
          </p:nvPr>
        </p:nvSpPr>
        <p:spPr>
          <a:xfrm>
            <a:off x="5183188" y="987425"/>
            <a:ext cx="6172200" cy="4873625"/>
          </a:xfrm>
          <a:prstGeom prst="rect">
            <a:avLst/>
          </a:prstGeom>
          <a:noFill/>
          <a:ln>
            <a:noFill/>
          </a:ln>
        </p:spPr>
      </p:sp>
      <p:sp>
        <p:nvSpPr>
          <p:cNvPr id="64" name="Google Shape;64;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13.png"/><Relationship Id="rId5" Type="http://schemas.openxmlformats.org/officeDocument/2006/relationships/hyperlink" Target="https://schooltv.nl/video/wat-is-werelderfgoed-unieke-plekken-in-de-wereld-die-voor-altijd-moeten-blijven-bestaan/#q=unesco" TargetMode="External"/><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hyperlink" Target="https://www.werelderfgoed.nl/sites/default/files/2021-11/stripverhaal%20A4%20website.pdf" TargetMode="External"/><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8.png"/><Relationship Id="rId5" Type="http://schemas.openxmlformats.org/officeDocument/2006/relationships/hyperlink" Target="https://www.unesco.nl/nl/werelderfgoedkaart" TargetMode="External"/><Relationship Id="rId6"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hyperlink" Target="http://drive.google.com/file/d/1AAmn-Oyv34MIjEiQRANiz9RMN5MeNSfC/view" TargetMode="External"/><Relationship Id="rId5" Type="http://schemas.openxmlformats.org/officeDocument/2006/relationships/image" Target="../media/image12.jpg"/><Relationship Id="rId6" Type="http://schemas.openxmlformats.org/officeDocument/2006/relationships/hyperlink" Target="http://drive.google.com/file/d/1UfxeIp3k_OF8-DDaT1vHYh3Dba8NDlNa/view" TargetMode="External"/><Relationship Id="rId7"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descr="Afbeelding met kunst, geel, verven, Schilderverf&#10;&#10;Automatisch gegenereerde beschrijving" id="84" name="Google Shape;84;p1"/>
          <p:cNvPicPr preferRelativeResize="0"/>
          <p:nvPr/>
        </p:nvPicPr>
        <p:blipFill rotWithShape="1">
          <a:blip r:embed="rId3">
            <a:alphaModFix/>
          </a:blip>
          <a:srcRect b="7025" l="0" r="0" t="0"/>
          <a:stretch/>
        </p:blipFill>
        <p:spPr>
          <a:xfrm>
            <a:off x="20" y="10"/>
            <a:ext cx="12191979" cy="6857990"/>
          </a:xfrm>
          <a:prstGeom prst="rect">
            <a:avLst/>
          </a:prstGeom>
          <a:noFill/>
          <a:ln>
            <a:noFill/>
          </a:ln>
        </p:spPr>
      </p:pic>
      <p:sp>
        <p:nvSpPr>
          <p:cNvPr id="85" name="Google Shape;85;p1"/>
          <p:cNvSpPr/>
          <p:nvPr/>
        </p:nvSpPr>
        <p:spPr>
          <a:xfrm rot="5400000">
            <a:off x="4344663" y="-4344657"/>
            <a:ext cx="3512260" cy="12201589"/>
          </a:xfrm>
          <a:prstGeom prst="rect">
            <a:avLst/>
          </a:prstGeom>
          <a:gradFill>
            <a:gsLst>
              <a:gs pos="0">
                <a:srgbClr val="000000">
                  <a:alpha val="0"/>
                </a:srgbClr>
              </a:gs>
              <a:gs pos="10000">
                <a:srgbClr val="000000">
                  <a:alpha val="0"/>
                </a:srgbClr>
              </a:gs>
              <a:gs pos="66000">
                <a:srgbClr val="000000">
                  <a:alpha val="45882"/>
                </a:srgbClr>
              </a:gs>
              <a:gs pos="100000">
                <a:srgbClr val="000000">
                  <a:alpha val="60000"/>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1"/>
          <p:cNvSpPr txBox="1"/>
          <p:nvPr>
            <p:ph type="ctrTitle"/>
          </p:nvPr>
        </p:nvSpPr>
        <p:spPr>
          <a:xfrm>
            <a:off x="762000" y="1137434"/>
            <a:ext cx="7800660" cy="152098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7000">
                <a:solidFill>
                  <a:schemeClr val="lt1"/>
                </a:solidFill>
                <a:latin typeface="Arial"/>
                <a:ea typeface="Arial"/>
                <a:cs typeface="Arial"/>
                <a:sym typeface="Arial"/>
              </a:rPr>
              <a:t>Ontdek Erfgoed</a:t>
            </a:r>
            <a:endParaRPr sz="7000">
              <a:solidFill>
                <a:schemeClr val="lt1"/>
              </a:solidFill>
              <a:latin typeface="Arial"/>
              <a:ea typeface="Arial"/>
              <a:cs typeface="Arial"/>
              <a:sym typeface="Arial"/>
            </a:endParaRPr>
          </a:p>
          <a:p>
            <a:pPr indent="0" lvl="0" marL="0" rtl="0" algn="l">
              <a:lnSpc>
                <a:spcPct val="90000"/>
              </a:lnSpc>
              <a:spcBef>
                <a:spcPts val="0"/>
              </a:spcBef>
              <a:spcAft>
                <a:spcPts val="0"/>
              </a:spcAft>
              <a:buClr>
                <a:schemeClr val="dk1"/>
              </a:buClr>
              <a:buSzPts val="4000"/>
              <a:buFont typeface="Calibri"/>
              <a:buNone/>
            </a:pPr>
            <a:r>
              <a:t/>
            </a:r>
            <a:endParaRPr sz="7000">
              <a:solidFill>
                <a:schemeClr val="lt1"/>
              </a:solidFill>
            </a:endParaRPr>
          </a:p>
        </p:txBody>
      </p:sp>
      <p:sp>
        <p:nvSpPr>
          <p:cNvPr id="87" name="Google Shape;87;p1"/>
          <p:cNvSpPr/>
          <p:nvPr/>
        </p:nvSpPr>
        <p:spPr>
          <a:xfrm rot="-5400000">
            <a:off x="4878570" y="-449383"/>
            <a:ext cx="2425271" cy="12201588"/>
          </a:xfrm>
          <a:prstGeom prst="rect">
            <a:avLst/>
          </a:prstGeom>
          <a:gradFill>
            <a:gsLst>
              <a:gs pos="0">
                <a:srgbClr val="000000">
                  <a:alpha val="0"/>
                </a:srgbClr>
              </a:gs>
              <a:gs pos="10000">
                <a:srgbClr val="000000">
                  <a:alpha val="0"/>
                </a:srgbClr>
              </a:gs>
              <a:gs pos="66000">
                <a:srgbClr val="000000">
                  <a:alpha val="34901"/>
                </a:srgbClr>
              </a:gs>
              <a:gs pos="100000">
                <a:srgbClr val="000000">
                  <a:alpha val="44705"/>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1"/>
          <p:cNvSpPr txBox="1"/>
          <p:nvPr>
            <p:ph idx="1" type="subTitle"/>
          </p:nvPr>
        </p:nvSpPr>
        <p:spPr>
          <a:xfrm>
            <a:off x="838200" y="4293441"/>
            <a:ext cx="6295332" cy="15885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solidFill>
                  <a:srgbClr val="FFFFFF"/>
                </a:solidFill>
              </a:rPr>
              <a:t>Greenscreenles Bovenbouw</a:t>
            </a:r>
            <a:endParaRPr sz="1800">
              <a:solidFill>
                <a:srgbClr val="FFFFFF"/>
              </a:solidFill>
            </a:endParaRPr>
          </a:p>
        </p:txBody>
      </p:sp>
      <p:cxnSp>
        <p:nvCxnSpPr>
          <p:cNvPr id="89" name="Google Shape;89;p1"/>
          <p:cNvCxnSpPr/>
          <p:nvPr/>
        </p:nvCxnSpPr>
        <p:spPr>
          <a:xfrm>
            <a:off x="865140" y="871146"/>
            <a:ext cx="736939"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pic>
        <p:nvPicPr>
          <p:cNvPr descr="Afbeelding met Rechthoek, tekst, schermopname, omlijsting&#10;&#10;Automatisch gegenereerde beschrijving" id="147" name="Google Shape;147;g27dd94b58ff_0_18"/>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sp>
        <p:nvSpPr>
          <p:cNvPr id="148" name="Google Shape;148;g27dd94b58ff_0_18"/>
          <p:cNvSpPr txBox="1"/>
          <p:nvPr/>
        </p:nvSpPr>
        <p:spPr>
          <a:xfrm>
            <a:off x="1240100" y="610853"/>
            <a:ext cx="91590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0">
                <a:solidFill>
                  <a:srgbClr val="000000"/>
                </a:solidFill>
              </a:rPr>
              <a:t>Wat is werelderfgoed? </a:t>
            </a:r>
            <a:endParaRPr sz="5000">
              <a:solidFill>
                <a:srgbClr val="000000"/>
              </a:solidFill>
            </a:endParaRPr>
          </a:p>
        </p:txBody>
      </p:sp>
      <p:pic>
        <p:nvPicPr>
          <p:cNvPr id="149" name="Google Shape;149;g27dd94b58ff_0_18"/>
          <p:cNvPicPr preferRelativeResize="0"/>
          <p:nvPr/>
        </p:nvPicPr>
        <p:blipFill>
          <a:blip r:embed="rId4">
            <a:alphaModFix/>
          </a:blip>
          <a:stretch>
            <a:fillRect/>
          </a:stretch>
        </p:blipFill>
        <p:spPr>
          <a:xfrm>
            <a:off x="2237160" y="1674948"/>
            <a:ext cx="7164878" cy="4216128"/>
          </a:xfrm>
          <a:prstGeom prst="rect">
            <a:avLst/>
          </a:prstGeom>
          <a:noFill/>
          <a:ln>
            <a:noFill/>
          </a:ln>
        </p:spPr>
      </p:pic>
      <p:pic>
        <p:nvPicPr>
          <p:cNvPr id="150" name="Google Shape;150;g27dd94b58ff_0_18">
            <a:hlinkClick r:id="rId5"/>
          </p:cNvPr>
          <p:cNvPicPr preferRelativeResize="0"/>
          <p:nvPr/>
        </p:nvPicPr>
        <p:blipFill>
          <a:blip r:embed="rId6">
            <a:alphaModFix/>
          </a:blip>
          <a:stretch>
            <a:fillRect/>
          </a:stretch>
        </p:blipFill>
        <p:spPr>
          <a:xfrm>
            <a:off x="8485274" y="514025"/>
            <a:ext cx="2355401" cy="2281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pic>
        <p:nvPicPr>
          <p:cNvPr descr="Afbeelding met Rechthoek, tekst, schermopname, omlijsting&#10;&#10;Automatisch gegenereerde beschrijving" id="155" name="Google Shape;155;g27dd94b58ff_0_14"/>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sp>
        <p:nvSpPr>
          <p:cNvPr id="156" name="Google Shape;156;g27dd94b58ff_0_14"/>
          <p:cNvSpPr txBox="1"/>
          <p:nvPr/>
        </p:nvSpPr>
        <p:spPr>
          <a:xfrm>
            <a:off x="1457675" y="552475"/>
            <a:ext cx="9214200" cy="67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000000"/>
                </a:solidFill>
              </a:rPr>
              <a:t>Wanneer wordt erfgoed → werelderfgoed? </a:t>
            </a:r>
            <a:endParaRPr sz="3500">
              <a:solidFill>
                <a:srgbClr val="000000"/>
              </a:solidFill>
            </a:endParaRPr>
          </a:p>
        </p:txBody>
      </p:sp>
      <p:sp>
        <p:nvSpPr>
          <p:cNvPr id="157" name="Google Shape;157;g27dd94b58ff_0_14"/>
          <p:cNvSpPr txBox="1"/>
          <p:nvPr/>
        </p:nvSpPr>
        <p:spPr>
          <a:xfrm>
            <a:off x="1457675" y="1389620"/>
            <a:ext cx="9214200" cy="4042800"/>
          </a:xfrm>
          <a:prstGeom prst="rect">
            <a:avLst/>
          </a:prstGeom>
          <a:noFill/>
          <a:ln>
            <a:noFill/>
          </a:ln>
        </p:spPr>
        <p:txBody>
          <a:bodyPr anchorCtr="0" anchor="t" bIns="91425" lIns="91425" spcFirstLastPara="1" rIns="91425" wrap="square" tIns="91425">
            <a:noAutofit/>
          </a:bodyPr>
          <a:lstStyle/>
          <a:p>
            <a:pPr indent="-419100" lvl="0" marL="457200" rtl="0" algn="l">
              <a:lnSpc>
                <a:spcPct val="150000"/>
              </a:lnSpc>
              <a:spcBef>
                <a:spcPts val="0"/>
              </a:spcBef>
              <a:spcAft>
                <a:spcPts val="0"/>
              </a:spcAft>
              <a:buClr>
                <a:srgbClr val="000000"/>
              </a:buClr>
              <a:buSzPts val="3000"/>
              <a:buChar char="●"/>
            </a:pPr>
            <a:r>
              <a:rPr lang="en-US" sz="3000">
                <a:solidFill>
                  <a:srgbClr val="000000"/>
                </a:solidFill>
              </a:rPr>
              <a:t>Geschiedenis</a:t>
            </a:r>
            <a:endParaRPr sz="3000">
              <a:solidFill>
                <a:srgbClr val="374151"/>
              </a:solidFill>
            </a:endParaRPr>
          </a:p>
          <a:p>
            <a:pPr indent="-419100" lvl="0" marL="457200" rtl="0" algn="l">
              <a:lnSpc>
                <a:spcPct val="150000"/>
              </a:lnSpc>
              <a:spcBef>
                <a:spcPts val="0"/>
              </a:spcBef>
              <a:spcAft>
                <a:spcPts val="0"/>
              </a:spcAft>
              <a:buClr>
                <a:srgbClr val="595959"/>
              </a:buClr>
              <a:buSzPts val="3000"/>
              <a:buChar char="●"/>
            </a:pPr>
            <a:r>
              <a:rPr lang="en-US" sz="3000">
                <a:solidFill>
                  <a:srgbClr val="000000"/>
                </a:solidFill>
              </a:rPr>
              <a:t>Uniek zijn</a:t>
            </a:r>
            <a:r>
              <a:rPr lang="en-US" sz="3000">
                <a:solidFill>
                  <a:srgbClr val="374151"/>
                </a:solidFill>
              </a:rPr>
              <a:t> </a:t>
            </a:r>
            <a:endParaRPr sz="3000">
              <a:solidFill>
                <a:srgbClr val="374151"/>
              </a:solidFill>
            </a:endParaRPr>
          </a:p>
          <a:p>
            <a:pPr indent="-419100" lvl="0" marL="457200" rtl="0" algn="l">
              <a:lnSpc>
                <a:spcPct val="150000"/>
              </a:lnSpc>
              <a:spcBef>
                <a:spcPts val="0"/>
              </a:spcBef>
              <a:spcAft>
                <a:spcPts val="0"/>
              </a:spcAft>
              <a:buClr>
                <a:srgbClr val="000000"/>
              </a:buClr>
              <a:buSzPts val="3000"/>
              <a:buChar char="●"/>
            </a:pPr>
            <a:r>
              <a:rPr lang="en-US" sz="3000">
                <a:solidFill>
                  <a:srgbClr val="000000"/>
                </a:solidFill>
              </a:rPr>
              <a:t>Mooi en speciaal</a:t>
            </a:r>
            <a:endParaRPr sz="3000">
              <a:solidFill>
                <a:srgbClr val="374151"/>
              </a:solidFill>
            </a:endParaRPr>
          </a:p>
          <a:p>
            <a:pPr indent="-419100" lvl="0" marL="457200" rtl="0" algn="l">
              <a:lnSpc>
                <a:spcPct val="150000"/>
              </a:lnSpc>
              <a:spcBef>
                <a:spcPts val="0"/>
              </a:spcBef>
              <a:spcAft>
                <a:spcPts val="0"/>
              </a:spcAft>
              <a:buClr>
                <a:srgbClr val="000000"/>
              </a:buClr>
              <a:buSzPts val="3000"/>
              <a:buChar char="●"/>
            </a:pPr>
            <a:r>
              <a:rPr lang="en-US" sz="3000">
                <a:solidFill>
                  <a:srgbClr val="000000"/>
                </a:solidFill>
              </a:rPr>
              <a:t>Bescherming nodig hebben</a:t>
            </a:r>
            <a:endParaRPr sz="3000">
              <a:solidFill>
                <a:srgbClr val="374151"/>
              </a:solidFill>
            </a:endParaRPr>
          </a:p>
          <a:p>
            <a:pPr indent="-419100" lvl="0" marL="457200" rtl="0" algn="l">
              <a:lnSpc>
                <a:spcPct val="150000"/>
              </a:lnSpc>
              <a:spcBef>
                <a:spcPts val="0"/>
              </a:spcBef>
              <a:spcAft>
                <a:spcPts val="0"/>
              </a:spcAft>
              <a:buClr>
                <a:srgbClr val="000000"/>
              </a:buClr>
              <a:buSzPts val="3000"/>
              <a:buChar char="●"/>
            </a:pPr>
            <a:r>
              <a:rPr lang="en-US" sz="3000">
                <a:solidFill>
                  <a:srgbClr val="000000"/>
                </a:solidFill>
              </a:rPr>
              <a:t>Iedereen moet ervan leren</a:t>
            </a:r>
            <a:endParaRPr sz="3000">
              <a:solidFill>
                <a:srgbClr val="374151"/>
              </a:solidFill>
            </a:endParaRPr>
          </a:p>
        </p:txBody>
      </p:sp>
      <p:pic>
        <p:nvPicPr>
          <p:cNvPr id="158" name="Google Shape;158;g27dd94b58ff_0_14">
            <a:hlinkClick r:id="rId4"/>
          </p:cNvPr>
          <p:cNvPicPr preferRelativeResize="0"/>
          <p:nvPr/>
        </p:nvPicPr>
        <p:blipFill>
          <a:blip r:embed="rId5">
            <a:alphaModFix/>
          </a:blip>
          <a:stretch>
            <a:fillRect/>
          </a:stretch>
        </p:blipFill>
        <p:spPr>
          <a:xfrm rot="8">
            <a:off x="7317025" y="1570528"/>
            <a:ext cx="2638700" cy="41772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pic>
        <p:nvPicPr>
          <p:cNvPr descr="Afbeelding met Rechthoek, tekst, schermopname, omlijsting&#10;&#10;Automatisch gegenereerde beschrijving" id="163" name="Google Shape;163;g27dd94b58ff_0_10"/>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sp>
        <p:nvSpPr>
          <p:cNvPr id="164" name="Google Shape;164;g27dd94b58ff_0_10"/>
          <p:cNvSpPr txBox="1"/>
          <p:nvPr/>
        </p:nvSpPr>
        <p:spPr>
          <a:xfrm>
            <a:off x="1505112" y="498750"/>
            <a:ext cx="9327900" cy="6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000000"/>
                </a:solidFill>
              </a:rPr>
              <a:t>Woordenschat: ‘Ontdek erfgoed’</a:t>
            </a:r>
            <a:endParaRPr sz="3500">
              <a:solidFill>
                <a:srgbClr val="000000"/>
              </a:solidFill>
            </a:endParaRPr>
          </a:p>
        </p:txBody>
      </p:sp>
      <p:pic>
        <p:nvPicPr>
          <p:cNvPr id="165" name="Google Shape;165;g27dd94b58ff_0_10"/>
          <p:cNvPicPr preferRelativeResize="0"/>
          <p:nvPr/>
        </p:nvPicPr>
        <p:blipFill rotWithShape="1">
          <a:blip r:embed="rId4">
            <a:alphaModFix/>
          </a:blip>
          <a:srcRect b="8259" l="0" r="0" t="9800"/>
          <a:stretch/>
        </p:blipFill>
        <p:spPr>
          <a:xfrm>
            <a:off x="1163875" y="1174954"/>
            <a:ext cx="9523099" cy="47340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pic>
        <p:nvPicPr>
          <p:cNvPr descr="Afbeelding met Rechthoek, tekst, schermopname, omlijsting&#10;&#10;Automatisch gegenereerde beschrijving" id="170" name="Google Shape;170;g27dd94b58ff_0_56"/>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sp>
        <p:nvSpPr>
          <p:cNvPr id="171" name="Google Shape;171;g27dd94b58ff_0_56"/>
          <p:cNvSpPr txBox="1"/>
          <p:nvPr/>
        </p:nvSpPr>
        <p:spPr>
          <a:xfrm>
            <a:off x="1316700" y="1239532"/>
            <a:ext cx="36666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20">
                <a:solidFill>
                  <a:srgbClr val="FFFFFF"/>
                </a:solidFill>
              </a:rPr>
              <a:t>Website Unesco </a:t>
            </a:r>
            <a:endParaRPr b="1" sz="3220">
              <a:solidFill>
                <a:srgbClr val="FFFFFF"/>
              </a:solidFill>
            </a:endParaRPr>
          </a:p>
        </p:txBody>
      </p:sp>
      <p:pic>
        <p:nvPicPr>
          <p:cNvPr id="172" name="Google Shape;172;g27dd94b58ff_0_56"/>
          <p:cNvPicPr preferRelativeResize="0"/>
          <p:nvPr/>
        </p:nvPicPr>
        <p:blipFill rotWithShape="1">
          <a:blip r:embed="rId4">
            <a:alphaModFix/>
          </a:blip>
          <a:srcRect b="0" l="21836" r="11465" t="0"/>
          <a:stretch/>
        </p:blipFill>
        <p:spPr>
          <a:xfrm>
            <a:off x="4983337" y="1573836"/>
            <a:ext cx="6010939" cy="4138189"/>
          </a:xfrm>
          <a:prstGeom prst="rect">
            <a:avLst/>
          </a:prstGeom>
          <a:noFill/>
          <a:ln>
            <a:noFill/>
          </a:ln>
        </p:spPr>
      </p:pic>
      <p:pic>
        <p:nvPicPr>
          <p:cNvPr id="173" name="Google Shape;173;g27dd94b58ff_0_56">
            <a:hlinkClick r:id="rId5"/>
          </p:cNvPr>
          <p:cNvPicPr preferRelativeResize="0"/>
          <p:nvPr/>
        </p:nvPicPr>
        <p:blipFill>
          <a:blip r:embed="rId6">
            <a:alphaModFix/>
          </a:blip>
          <a:stretch>
            <a:fillRect/>
          </a:stretch>
        </p:blipFill>
        <p:spPr>
          <a:xfrm>
            <a:off x="1897464" y="2117165"/>
            <a:ext cx="1968015" cy="2204025"/>
          </a:xfrm>
          <a:prstGeom prst="rect">
            <a:avLst/>
          </a:prstGeom>
          <a:noFill/>
          <a:ln>
            <a:noFill/>
          </a:ln>
        </p:spPr>
      </p:pic>
      <p:sp>
        <p:nvSpPr>
          <p:cNvPr id="174" name="Google Shape;174;g27dd94b58ff_0_56"/>
          <p:cNvSpPr txBox="1"/>
          <p:nvPr/>
        </p:nvSpPr>
        <p:spPr>
          <a:xfrm>
            <a:off x="1687580" y="565050"/>
            <a:ext cx="7462800" cy="8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500"/>
              <a:t>Unseco wereldkaart </a:t>
            </a:r>
            <a:endParaRPr sz="3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pic>
        <p:nvPicPr>
          <p:cNvPr descr="Afbeelding met Rechthoek, tekst, schermopname, omlijsting&#10;&#10;Automatisch gegenereerde beschrijving" id="179" name="Google Shape;179;g27dd94b58ff_0_46"/>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sp>
        <p:nvSpPr>
          <p:cNvPr id="180" name="Google Shape;180;g27dd94b58ff_0_46"/>
          <p:cNvSpPr txBox="1"/>
          <p:nvPr/>
        </p:nvSpPr>
        <p:spPr>
          <a:xfrm>
            <a:off x="1296525" y="1371514"/>
            <a:ext cx="9303600" cy="386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000">
                <a:solidFill>
                  <a:srgbClr val="000000"/>
                </a:solidFill>
              </a:rPr>
              <a:t>Maak in een groep van 4 à 5 leerlingen een promotiefilmpje voor een bekend gebouw dat op de werelderfgoedlijst staat. Het filmpje moet +/- 2 à 3 min duren.</a:t>
            </a:r>
            <a:endParaRPr sz="2000">
              <a:solidFill>
                <a:srgbClr val="000000"/>
              </a:solidFill>
            </a:endParaRPr>
          </a:p>
          <a:p>
            <a:pPr indent="0" lvl="0" marL="0" rtl="0" algn="l">
              <a:lnSpc>
                <a:spcPct val="115000"/>
              </a:lnSpc>
              <a:spcBef>
                <a:spcPts val="1200"/>
              </a:spcBef>
              <a:spcAft>
                <a:spcPts val="0"/>
              </a:spcAft>
              <a:buNone/>
            </a:pPr>
            <a:r>
              <a:t/>
            </a:r>
            <a:endParaRPr sz="2000">
              <a:solidFill>
                <a:srgbClr val="000000"/>
              </a:solidFill>
            </a:endParaRPr>
          </a:p>
          <a:p>
            <a:pPr indent="0" lvl="0" marL="0" rtl="0" algn="l">
              <a:lnSpc>
                <a:spcPct val="115000"/>
              </a:lnSpc>
              <a:spcBef>
                <a:spcPts val="1200"/>
              </a:spcBef>
              <a:spcAft>
                <a:spcPts val="0"/>
              </a:spcAft>
              <a:buNone/>
            </a:pPr>
            <a:r>
              <a:rPr lang="en-US" sz="2000" u="sng">
                <a:solidFill>
                  <a:srgbClr val="000000"/>
                </a:solidFill>
              </a:rPr>
              <a:t>Benodigdheden</a:t>
            </a:r>
            <a:r>
              <a:rPr lang="en-US" sz="2000">
                <a:solidFill>
                  <a:srgbClr val="000000"/>
                </a:solidFill>
              </a:rPr>
              <a:t>:</a:t>
            </a:r>
            <a:endParaRPr sz="2000">
              <a:solidFill>
                <a:srgbClr val="000000"/>
              </a:solidFill>
            </a:endParaRPr>
          </a:p>
          <a:p>
            <a:pPr indent="-355600" lvl="0" marL="457200" rtl="0" algn="l">
              <a:lnSpc>
                <a:spcPct val="115000"/>
              </a:lnSpc>
              <a:spcBef>
                <a:spcPts val="1200"/>
              </a:spcBef>
              <a:spcAft>
                <a:spcPts val="0"/>
              </a:spcAft>
              <a:buClr>
                <a:srgbClr val="000000"/>
              </a:buClr>
              <a:buSzPts val="2000"/>
              <a:buChar char="-"/>
            </a:pPr>
            <a:r>
              <a:rPr lang="en-US" sz="2000">
                <a:solidFill>
                  <a:srgbClr val="000000"/>
                </a:solidFill>
              </a:rPr>
              <a:t>Stappenplan promotiefilmpje maken </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US" sz="2000">
                <a:solidFill>
                  <a:srgbClr val="000000"/>
                </a:solidFill>
              </a:rPr>
              <a:t>Bronnenblad: ‘Ontdek erfgoed’</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US" sz="2000">
                <a:solidFill>
                  <a:srgbClr val="000000"/>
                </a:solidFill>
              </a:rPr>
              <a:t>Werkblad Storyboard</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US" sz="2000">
                <a:solidFill>
                  <a:srgbClr val="000000"/>
                </a:solidFill>
              </a:rPr>
              <a:t>Stappenplan Greenscreen Doink: video maken</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US" sz="2000">
                <a:solidFill>
                  <a:srgbClr val="000000"/>
                </a:solidFill>
              </a:rPr>
              <a:t>Stappenplan Imovie</a:t>
            </a:r>
            <a:endParaRPr sz="2000">
              <a:solidFill>
                <a:srgbClr val="000000"/>
              </a:solidFill>
            </a:endParaRPr>
          </a:p>
          <a:p>
            <a:pPr indent="-355600" lvl="0" marL="457200" rtl="0" algn="l">
              <a:lnSpc>
                <a:spcPct val="115000"/>
              </a:lnSpc>
              <a:spcBef>
                <a:spcPts val="0"/>
              </a:spcBef>
              <a:spcAft>
                <a:spcPts val="0"/>
              </a:spcAft>
              <a:buClr>
                <a:srgbClr val="000000"/>
              </a:buClr>
              <a:buSzPts val="2000"/>
              <a:buChar char="-"/>
            </a:pPr>
            <a:r>
              <a:rPr lang="en-US" sz="2000">
                <a:solidFill>
                  <a:srgbClr val="000000"/>
                </a:solidFill>
              </a:rPr>
              <a:t>Woordenschatlijst ‘Ontdek erfgoed’</a:t>
            </a:r>
            <a:endParaRPr sz="2000">
              <a:solidFill>
                <a:srgbClr val="000000"/>
              </a:solidFill>
            </a:endParaRPr>
          </a:p>
          <a:p>
            <a:pPr indent="-355600" lvl="0" marL="457200" rtl="0" algn="l">
              <a:lnSpc>
                <a:spcPct val="115000"/>
              </a:lnSpc>
              <a:spcBef>
                <a:spcPts val="0"/>
              </a:spcBef>
              <a:spcAft>
                <a:spcPts val="0"/>
              </a:spcAft>
              <a:buClr>
                <a:srgbClr val="595959"/>
              </a:buClr>
              <a:buSzPts val="2000"/>
              <a:buChar char="-"/>
            </a:pPr>
            <a:r>
              <a:rPr lang="en-US" sz="2000"/>
              <a:t>Greenscreen</a:t>
            </a:r>
            <a:endParaRPr sz="2000"/>
          </a:p>
          <a:p>
            <a:pPr indent="-355600" lvl="0" marL="457200" rtl="0" algn="l">
              <a:lnSpc>
                <a:spcPct val="115000"/>
              </a:lnSpc>
              <a:spcBef>
                <a:spcPts val="0"/>
              </a:spcBef>
              <a:spcAft>
                <a:spcPts val="0"/>
              </a:spcAft>
              <a:buClr>
                <a:srgbClr val="595959"/>
              </a:buClr>
              <a:buSzPts val="2000"/>
              <a:buChar char="-"/>
            </a:pPr>
            <a:r>
              <a:rPr lang="en-US" sz="2000"/>
              <a:t>Ipad met Greenscreen Doink app/ Imovie</a:t>
            </a:r>
            <a:endParaRPr sz="2000"/>
          </a:p>
        </p:txBody>
      </p:sp>
      <p:sp>
        <p:nvSpPr>
          <p:cNvPr id="181" name="Google Shape;181;g27dd94b58ff_0_46"/>
          <p:cNvSpPr txBox="1"/>
          <p:nvPr/>
        </p:nvSpPr>
        <p:spPr>
          <a:xfrm>
            <a:off x="1296525" y="570375"/>
            <a:ext cx="93036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000000"/>
                </a:solidFill>
              </a:rPr>
              <a:t>Opdracht: promotiefilmpje </a:t>
            </a:r>
            <a:endParaRPr sz="3500">
              <a:solidFill>
                <a:srgbClr val="000000"/>
              </a:solidFill>
            </a:endParaRPr>
          </a:p>
        </p:txBody>
      </p:sp>
      <p:pic>
        <p:nvPicPr>
          <p:cNvPr id="182" name="Google Shape;182;g27dd94b58ff_0_46"/>
          <p:cNvPicPr preferRelativeResize="0"/>
          <p:nvPr/>
        </p:nvPicPr>
        <p:blipFill rotWithShape="1">
          <a:blip r:embed="rId4">
            <a:alphaModFix/>
          </a:blip>
          <a:srcRect b="0" l="17731" r="16861" t="0"/>
          <a:stretch/>
        </p:blipFill>
        <p:spPr>
          <a:xfrm>
            <a:off x="7675310" y="2978745"/>
            <a:ext cx="3265267" cy="29123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pic>
        <p:nvPicPr>
          <p:cNvPr descr="Afbeelding met Rechthoek, tekst, schermopname, omlijsting&#10;&#10;Automatisch gegenereerde beschrijving" id="187" name="Google Shape;187;g27dd94b58ff_0_52"/>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sp>
        <p:nvSpPr>
          <p:cNvPr id="188" name="Google Shape;188;g27dd94b58ff_0_52"/>
          <p:cNvSpPr txBox="1"/>
          <p:nvPr/>
        </p:nvSpPr>
        <p:spPr>
          <a:xfrm>
            <a:off x="1511400" y="6957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000000"/>
                </a:solidFill>
              </a:rPr>
              <a:t>Greenscreen filmpje maken </a:t>
            </a:r>
            <a:endParaRPr sz="3500">
              <a:solidFill>
                <a:srgbClr val="000000"/>
              </a:solidFill>
            </a:endParaRPr>
          </a:p>
        </p:txBody>
      </p:sp>
      <p:pic>
        <p:nvPicPr>
          <p:cNvPr id="189" name="Google Shape;189;g27dd94b58ff_0_52" title="Greenscreenfilmpje.mp4">
            <a:hlinkClick r:id="rId4"/>
          </p:cNvPr>
          <p:cNvPicPr preferRelativeResize="0"/>
          <p:nvPr/>
        </p:nvPicPr>
        <p:blipFill>
          <a:blip r:embed="rId5">
            <a:alphaModFix/>
          </a:blip>
          <a:stretch>
            <a:fillRect/>
          </a:stretch>
        </p:blipFill>
        <p:spPr>
          <a:xfrm>
            <a:off x="726084" y="1918150"/>
            <a:ext cx="4869566" cy="2739126"/>
          </a:xfrm>
          <a:prstGeom prst="rect">
            <a:avLst/>
          </a:prstGeom>
          <a:noFill/>
          <a:ln cap="flat" cmpd="sng" w="9525">
            <a:solidFill>
              <a:srgbClr val="000000"/>
            </a:solidFill>
            <a:prstDash val="solid"/>
            <a:round/>
            <a:headEnd len="sm" w="sm" type="none"/>
            <a:tailEnd len="sm" w="sm" type="none"/>
          </a:ln>
        </p:spPr>
      </p:pic>
      <p:pic>
        <p:nvPicPr>
          <p:cNvPr id="190" name="Google Shape;190;g27dd94b58ff_0_52" title="6D22021A-0ADC-4762-8A82-8EEC1B674996.mov">
            <a:hlinkClick r:id="rId6"/>
          </p:cNvPr>
          <p:cNvPicPr preferRelativeResize="0"/>
          <p:nvPr/>
        </p:nvPicPr>
        <p:blipFill>
          <a:blip r:embed="rId7">
            <a:alphaModFix/>
          </a:blip>
          <a:stretch>
            <a:fillRect/>
          </a:stretch>
        </p:blipFill>
        <p:spPr>
          <a:xfrm>
            <a:off x="6414300" y="1916425"/>
            <a:ext cx="4710550" cy="2739125"/>
          </a:xfrm>
          <a:prstGeom prst="rect">
            <a:avLst/>
          </a:prstGeom>
          <a:noFill/>
          <a:ln>
            <a:noFill/>
          </a:ln>
        </p:spPr>
      </p:pic>
      <p:sp>
        <p:nvSpPr>
          <p:cNvPr id="191" name="Google Shape;191;g27dd94b58ff_0_52"/>
          <p:cNvSpPr/>
          <p:nvPr/>
        </p:nvSpPr>
        <p:spPr>
          <a:xfrm>
            <a:off x="5753963" y="2862425"/>
            <a:ext cx="548700" cy="494400"/>
          </a:xfrm>
          <a:prstGeom prst="rightArrow">
            <a:avLst>
              <a:gd fmla="val 50000" name="adj1"/>
              <a:gd fmla="val 500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2"/>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2"/>
          <p:cNvSpPr txBox="1"/>
          <p:nvPr>
            <p:ph type="ctrTitle"/>
          </p:nvPr>
        </p:nvSpPr>
        <p:spPr>
          <a:xfrm>
            <a:off x="429750" y="728650"/>
            <a:ext cx="4942200" cy="25482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5200">
                <a:latin typeface="Arial"/>
                <a:ea typeface="Arial"/>
                <a:cs typeface="Arial"/>
                <a:sym typeface="Arial"/>
              </a:rPr>
              <a:t>Ontdek </a:t>
            </a:r>
            <a:endParaRPr sz="52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5200">
                <a:latin typeface="Arial"/>
                <a:ea typeface="Arial"/>
                <a:cs typeface="Arial"/>
                <a:sym typeface="Arial"/>
              </a:rPr>
              <a:t>Erfgoed</a:t>
            </a:r>
            <a:endParaRPr sz="5200">
              <a:latin typeface="Arial"/>
              <a:ea typeface="Arial"/>
              <a:cs typeface="Arial"/>
              <a:sym typeface="Arial"/>
            </a:endParaRPr>
          </a:p>
          <a:p>
            <a:pPr indent="0" lvl="0" marL="0" rtl="0" algn="l">
              <a:lnSpc>
                <a:spcPct val="90000"/>
              </a:lnSpc>
              <a:spcBef>
                <a:spcPts val="0"/>
              </a:spcBef>
              <a:spcAft>
                <a:spcPts val="0"/>
              </a:spcAft>
              <a:buClr>
                <a:schemeClr val="dk1"/>
              </a:buClr>
              <a:buSzPts val="5200"/>
              <a:buFont typeface="Calibri"/>
              <a:buNone/>
            </a:pPr>
            <a:r>
              <a:t/>
            </a:r>
            <a:endParaRPr sz="5200"/>
          </a:p>
        </p:txBody>
      </p:sp>
      <p:sp>
        <p:nvSpPr>
          <p:cNvPr id="96" name="Google Shape;96;p2"/>
          <p:cNvSpPr txBox="1"/>
          <p:nvPr>
            <p:ph idx="1" type="subTitle"/>
          </p:nvPr>
        </p:nvSpPr>
        <p:spPr>
          <a:xfrm>
            <a:off x="838200" y="4629235"/>
            <a:ext cx="3785514" cy="16802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a:p>
        </p:txBody>
      </p:sp>
      <p:pic>
        <p:nvPicPr>
          <p:cNvPr descr="Afbeelding met kunst, geel, verven, Schilderverf&#10;&#10;Automatisch gegenereerde beschrijving" id="97" name="Google Shape;97;p2"/>
          <p:cNvPicPr preferRelativeResize="0"/>
          <p:nvPr/>
        </p:nvPicPr>
        <p:blipFill rotWithShape="1">
          <a:blip r:embed="rId3">
            <a:alphaModFix/>
          </a:blip>
          <a:srcRect b="1" l="14340" r="22297" t="0"/>
          <a:stretch/>
        </p:blipFill>
        <p:spPr>
          <a:xfrm>
            <a:off x="5009505" y="10"/>
            <a:ext cx="7182495" cy="6857990"/>
          </a:xfrm>
          <a:prstGeom prst="rect">
            <a:avLst/>
          </a:prstGeom>
          <a:noFill/>
          <a:ln>
            <a:noFill/>
          </a:ln>
        </p:spPr>
      </p:pic>
      <p:pic>
        <p:nvPicPr>
          <p:cNvPr id="98" name="Google Shape;98;p2"/>
          <p:cNvPicPr preferRelativeResize="0"/>
          <p:nvPr/>
        </p:nvPicPr>
        <p:blipFill rotWithShape="1">
          <a:blip r:embed="rId4">
            <a:alphaModFix/>
          </a:blip>
          <a:srcRect b="0" l="18945" r="19223" t="20363"/>
          <a:stretch/>
        </p:blipFill>
        <p:spPr>
          <a:xfrm>
            <a:off x="778387" y="4054800"/>
            <a:ext cx="3905150" cy="28291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descr="Afbeelding met tekst, Rechthoek, schermopname, omlijsting&#10;&#10;Automatisch gegenereerde beschrijving" id="103" name="Google Shape;103;p3"/>
          <p:cNvPicPr preferRelativeResize="0"/>
          <p:nvPr>
            <p:ph idx="1" type="body"/>
          </p:nvPr>
        </p:nvPicPr>
        <p:blipFill rotWithShape="1">
          <a:blip r:embed="rId3">
            <a:alphaModFix/>
          </a:blip>
          <a:srcRect b="3522" l="0" r="-2" t="3552"/>
          <a:stretch/>
        </p:blipFill>
        <p:spPr>
          <a:xfrm>
            <a:off x="-6588" y="10"/>
            <a:ext cx="12198588" cy="6857990"/>
          </a:xfrm>
          <a:prstGeom prst="rect">
            <a:avLst/>
          </a:prstGeom>
          <a:noFill/>
          <a:ln>
            <a:noFill/>
          </a:ln>
        </p:spPr>
      </p:pic>
      <p:pic>
        <p:nvPicPr>
          <p:cNvPr id="104" name="Google Shape;104;p3"/>
          <p:cNvPicPr preferRelativeResize="0"/>
          <p:nvPr/>
        </p:nvPicPr>
        <p:blipFill>
          <a:blip r:embed="rId4">
            <a:alphaModFix/>
          </a:blip>
          <a:stretch>
            <a:fillRect/>
          </a:stretch>
        </p:blipFill>
        <p:spPr>
          <a:xfrm>
            <a:off x="1120800" y="588025"/>
            <a:ext cx="9945101" cy="5594125"/>
          </a:xfrm>
          <a:prstGeom prst="rect">
            <a:avLst/>
          </a:prstGeom>
          <a:noFill/>
          <a:ln>
            <a:noFill/>
          </a:ln>
        </p:spPr>
      </p:pic>
      <p:sp>
        <p:nvSpPr>
          <p:cNvPr id="105" name="Google Shape;105;p3"/>
          <p:cNvSpPr txBox="1"/>
          <p:nvPr/>
        </p:nvSpPr>
        <p:spPr>
          <a:xfrm>
            <a:off x="1120800" y="2476300"/>
            <a:ext cx="4740300" cy="109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t>Ken je deze plekken? </a:t>
            </a:r>
            <a:endParaRPr sz="3000"/>
          </a:p>
        </p:txBody>
      </p:sp>
      <p:sp>
        <p:nvSpPr>
          <p:cNvPr id="106" name="Google Shape;106;p3"/>
          <p:cNvSpPr txBox="1"/>
          <p:nvPr/>
        </p:nvSpPr>
        <p:spPr>
          <a:xfrm>
            <a:off x="7006329" y="3058807"/>
            <a:ext cx="46146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t>Wat hebben ze met elkaar te maken? </a:t>
            </a:r>
            <a:endParaRPr sz="2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pic>
        <p:nvPicPr>
          <p:cNvPr descr="Afbeelding met tekst, Rechthoek, schermopname, omlijsting&#10;&#10;Automatisch gegenereerde beschrijving" id="111" name="Google Shape;111;p4"/>
          <p:cNvPicPr preferRelativeResize="0"/>
          <p:nvPr>
            <p:ph idx="1" type="body"/>
          </p:nvPr>
        </p:nvPicPr>
        <p:blipFill rotWithShape="1">
          <a:blip r:embed="rId3">
            <a:alphaModFix/>
          </a:blip>
          <a:srcRect b="3522" l="0" r="-2" t="3552"/>
          <a:stretch/>
        </p:blipFill>
        <p:spPr>
          <a:xfrm>
            <a:off x="-6588" y="10"/>
            <a:ext cx="12198588" cy="6857990"/>
          </a:xfrm>
          <a:prstGeom prst="rect">
            <a:avLst/>
          </a:prstGeom>
          <a:noFill/>
          <a:ln>
            <a:noFill/>
          </a:ln>
        </p:spPr>
      </p:pic>
      <p:pic>
        <p:nvPicPr>
          <p:cNvPr id="112" name="Google Shape;112;p4"/>
          <p:cNvPicPr preferRelativeResize="0"/>
          <p:nvPr/>
        </p:nvPicPr>
        <p:blipFill>
          <a:blip r:embed="rId4">
            <a:alphaModFix/>
          </a:blip>
          <a:stretch>
            <a:fillRect/>
          </a:stretch>
        </p:blipFill>
        <p:spPr>
          <a:xfrm>
            <a:off x="1341950" y="597600"/>
            <a:ext cx="9508099" cy="5348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pic>
        <p:nvPicPr>
          <p:cNvPr descr="Afbeelding met Rechthoek, tekst, schermopname, omlijsting&#10;&#10;Automatisch gegenereerde beschrijving" id="117" name="Google Shape;117;p5"/>
          <p:cNvPicPr preferRelativeResize="0"/>
          <p:nvPr>
            <p:ph idx="1" type="body"/>
          </p:nvPr>
        </p:nvPicPr>
        <p:blipFill rotWithShape="1">
          <a:blip r:embed="rId3">
            <a:alphaModFix/>
          </a:blip>
          <a:srcRect b="3782" l="0" r="-2" t="3291"/>
          <a:stretch/>
        </p:blipFill>
        <p:spPr>
          <a:xfrm>
            <a:off x="-6588" y="10"/>
            <a:ext cx="12198588" cy="6857990"/>
          </a:xfrm>
          <a:prstGeom prst="rect">
            <a:avLst/>
          </a:prstGeom>
          <a:noFill/>
          <a:ln>
            <a:noFill/>
          </a:ln>
        </p:spPr>
      </p:pic>
      <p:pic>
        <p:nvPicPr>
          <p:cNvPr id="118" name="Google Shape;118;p5"/>
          <p:cNvPicPr preferRelativeResize="0"/>
          <p:nvPr/>
        </p:nvPicPr>
        <p:blipFill rotWithShape="1">
          <a:blip r:embed="rId4">
            <a:alphaModFix/>
          </a:blip>
          <a:srcRect b="0" l="8117" r="7679" t="0"/>
          <a:stretch/>
        </p:blipFill>
        <p:spPr>
          <a:xfrm>
            <a:off x="1535350" y="436950"/>
            <a:ext cx="9185774" cy="6136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descr="Afbeelding met Rechthoek, tekst, schermopname, omlijsting&#10;&#10;Automatisch gegenereerde beschrijving" id="123" name="Google Shape;123;p6"/>
          <p:cNvPicPr preferRelativeResize="0"/>
          <p:nvPr>
            <p:ph idx="1" type="body"/>
          </p:nvPr>
        </p:nvPicPr>
        <p:blipFill rotWithShape="1">
          <a:blip r:embed="rId3">
            <a:alphaModFix/>
          </a:blip>
          <a:srcRect b="3782" l="0" r="-2" t="3291"/>
          <a:stretch/>
        </p:blipFill>
        <p:spPr>
          <a:xfrm>
            <a:off x="-6588" y="10"/>
            <a:ext cx="12198588" cy="6857990"/>
          </a:xfrm>
          <a:prstGeom prst="rect">
            <a:avLst/>
          </a:prstGeom>
          <a:noFill/>
          <a:ln>
            <a:noFill/>
          </a:ln>
        </p:spPr>
      </p:pic>
      <p:pic>
        <p:nvPicPr>
          <p:cNvPr id="124" name="Google Shape;124;p6"/>
          <p:cNvPicPr preferRelativeResize="0"/>
          <p:nvPr/>
        </p:nvPicPr>
        <p:blipFill rotWithShape="1">
          <a:blip r:embed="rId4">
            <a:alphaModFix/>
          </a:blip>
          <a:srcRect b="0" l="6609" r="9087" t="0"/>
          <a:stretch/>
        </p:blipFill>
        <p:spPr>
          <a:xfrm>
            <a:off x="1547875" y="470475"/>
            <a:ext cx="9096250" cy="60694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pic>
        <p:nvPicPr>
          <p:cNvPr descr="Afbeelding met Rechthoek, tekst, schermopname, omlijsting&#10;&#10;Automatisch gegenereerde beschrijving" id="129" name="Google Shape;129;g27dd94b58ff_0_30"/>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pic>
        <p:nvPicPr>
          <p:cNvPr id="130" name="Google Shape;130;g27dd94b58ff_0_30"/>
          <p:cNvPicPr preferRelativeResize="0"/>
          <p:nvPr/>
        </p:nvPicPr>
        <p:blipFill rotWithShape="1">
          <a:blip r:embed="rId4">
            <a:alphaModFix/>
          </a:blip>
          <a:srcRect b="16711" l="6758" r="7034" t="17753"/>
          <a:stretch/>
        </p:blipFill>
        <p:spPr>
          <a:xfrm>
            <a:off x="899875" y="1217600"/>
            <a:ext cx="10510824" cy="4494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pic>
        <p:nvPicPr>
          <p:cNvPr descr="Afbeelding met Rechthoek, tekst, schermopname, omlijsting&#10;&#10;Automatisch gegenereerde beschrijving" id="135" name="Google Shape;135;g27dd94b58ff_0_26"/>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pic>
        <p:nvPicPr>
          <p:cNvPr id="136" name="Google Shape;136;g27dd94b58ff_0_26"/>
          <p:cNvPicPr preferRelativeResize="0"/>
          <p:nvPr/>
        </p:nvPicPr>
        <p:blipFill rotWithShape="1">
          <a:blip r:embed="rId4">
            <a:alphaModFix/>
          </a:blip>
          <a:srcRect b="0" l="7734" r="7556" t="0"/>
          <a:stretch/>
        </p:blipFill>
        <p:spPr>
          <a:xfrm>
            <a:off x="1911375" y="476550"/>
            <a:ext cx="8433725" cy="5600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pic>
        <p:nvPicPr>
          <p:cNvPr descr="Afbeelding met Rechthoek, tekst, schermopname, omlijsting&#10;&#10;Automatisch gegenereerde beschrijving" id="141" name="Google Shape;141;g27dd94b58ff_0_22"/>
          <p:cNvPicPr preferRelativeResize="0"/>
          <p:nvPr>
            <p:ph idx="1" type="body"/>
          </p:nvPr>
        </p:nvPicPr>
        <p:blipFill rotWithShape="1">
          <a:blip r:embed="rId3">
            <a:alphaModFix/>
          </a:blip>
          <a:srcRect b="3782" l="0" r="0" t="3289"/>
          <a:stretch/>
        </p:blipFill>
        <p:spPr>
          <a:xfrm>
            <a:off x="-6588" y="10"/>
            <a:ext cx="12198600" cy="6858000"/>
          </a:xfrm>
          <a:prstGeom prst="rect">
            <a:avLst/>
          </a:prstGeom>
          <a:noFill/>
          <a:ln>
            <a:noFill/>
          </a:ln>
        </p:spPr>
      </p:pic>
      <p:pic>
        <p:nvPicPr>
          <p:cNvPr id="142" name="Google Shape;142;g27dd94b58ff_0_22"/>
          <p:cNvPicPr preferRelativeResize="0"/>
          <p:nvPr/>
        </p:nvPicPr>
        <p:blipFill rotWithShape="1">
          <a:blip r:embed="rId4">
            <a:alphaModFix/>
          </a:blip>
          <a:srcRect b="0" l="8220" r="8069" t="0"/>
          <a:stretch/>
        </p:blipFill>
        <p:spPr>
          <a:xfrm>
            <a:off x="1342925" y="330862"/>
            <a:ext cx="9221602" cy="6196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2013-07-15T20:26:40Z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0x01010032A83AE6B835BF4D9E17AEF0A784296C</vt:lpwstr>
  </property>
  <property fmtid="{D5CDD505-2E9C-101B-9397-08002B2CF9AE}" pid="3" name="MediaServiceImageTags">
    <vt:lpwstr/>
  </property>
</Properties>
</file>